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 id="2147493495" r:id="rId7"/>
    <p:sldMasterId id="2147493498" r:id="rId8"/>
  </p:sldMasterIdLst>
  <p:notesMasterIdLst>
    <p:notesMasterId r:id="rId60"/>
  </p:notesMasterIdLst>
  <p:handoutMasterIdLst>
    <p:handoutMasterId r:id="rId61"/>
  </p:handoutMasterIdLst>
  <p:sldIdLst>
    <p:sldId id="357" r:id="rId9"/>
    <p:sldId id="358" r:id="rId10"/>
    <p:sldId id="257" r:id="rId11"/>
    <p:sldId id="268" r:id="rId12"/>
    <p:sldId id="319" r:id="rId13"/>
    <p:sldId id="289" r:id="rId14"/>
    <p:sldId id="333" r:id="rId15"/>
    <p:sldId id="334" r:id="rId16"/>
    <p:sldId id="320" r:id="rId17"/>
    <p:sldId id="350" r:id="rId18"/>
    <p:sldId id="321" r:id="rId19"/>
    <p:sldId id="335" r:id="rId20"/>
    <p:sldId id="317" r:id="rId21"/>
    <p:sldId id="322" r:id="rId22"/>
    <p:sldId id="323" r:id="rId23"/>
    <p:sldId id="336" r:id="rId24"/>
    <p:sldId id="351" r:id="rId25"/>
    <p:sldId id="352" r:id="rId26"/>
    <p:sldId id="324" r:id="rId27"/>
    <p:sldId id="318" r:id="rId28"/>
    <p:sldId id="325" r:id="rId29"/>
    <p:sldId id="327" r:id="rId30"/>
    <p:sldId id="328" r:id="rId31"/>
    <p:sldId id="359" r:id="rId32"/>
    <p:sldId id="337" r:id="rId33"/>
    <p:sldId id="353" r:id="rId34"/>
    <p:sldId id="354" r:id="rId35"/>
    <p:sldId id="329" r:id="rId36"/>
    <p:sldId id="355" r:id="rId37"/>
    <p:sldId id="338" r:id="rId38"/>
    <p:sldId id="339" r:id="rId39"/>
    <p:sldId id="361" r:id="rId40"/>
    <p:sldId id="340" r:id="rId41"/>
    <p:sldId id="341" r:id="rId42"/>
    <p:sldId id="342" r:id="rId43"/>
    <p:sldId id="343" r:id="rId44"/>
    <p:sldId id="344" r:id="rId45"/>
    <p:sldId id="345" r:id="rId46"/>
    <p:sldId id="346" r:id="rId47"/>
    <p:sldId id="347" r:id="rId48"/>
    <p:sldId id="348" r:id="rId49"/>
    <p:sldId id="349" r:id="rId50"/>
    <p:sldId id="363" r:id="rId51"/>
    <p:sldId id="364" r:id="rId52"/>
    <p:sldId id="365" r:id="rId53"/>
    <p:sldId id="367" r:id="rId54"/>
    <p:sldId id="366" r:id="rId55"/>
    <p:sldId id="360" r:id="rId56"/>
    <p:sldId id="356" r:id="rId57"/>
    <p:sldId id="267" r:id="rId58"/>
    <p:sldId id="331"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userDrawn="1">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15" autoAdjust="0"/>
    <p:restoredTop sz="83845" autoAdjust="0"/>
  </p:normalViewPr>
  <p:slideViewPr>
    <p:cSldViewPr snapToGrid="0" snapToObjects="1">
      <p:cViewPr varScale="1">
        <p:scale>
          <a:sx n="95" d="100"/>
          <a:sy n="95" d="100"/>
        </p:scale>
        <p:origin x="774" y="72"/>
      </p:cViewPr>
      <p:guideLst>
        <p:guide orient="horz" pos="1892"/>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1/10/2022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69207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424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50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350214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869500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40991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0248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9.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67360"/>
      </p:ext>
    </p:extLst>
  </p:cSld>
  <p:clrMap bg1="lt1" tx1="dk1" bg2="lt2" tx2="dk2" accent1="accent1" accent2="accent2" accent3="accent3" accent4="accent4" accent5="accent5" accent6="accent6" hlink="hlink" folHlink="folHlink"/>
  <p:sldLayoutIdLst>
    <p:sldLayoutId id="2147493496" r:id="rId1"/>
    <p:sldLayoutId id="2147493497"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012469"/>
      </p:ext>
    </p:extLst>
  </p:cSld>
  <p:clrMap bg1="lt1" tx1="dk1" bg2="lt2" tx2="dk2" accent1="accent1" accent2="accent2" accent3="accent3" accent4="accent4" accent5="accent5" accent6="accent6" hlink="hlink" folHlink="folHlink"/>
  <p:sldLayoutIdLst>
    <p:sldLayoutId id="2147493499" r:id="rId1"/>
    <p:sldLayoutId id="214749350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10.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37.png"/><Relationship Id="rId9" Type="http://schemas.openxmlformats.org/officeDocument/2006/relationships/hyperlink" Target="https://help.tableau.com/current/pro/desktop/en-us/datafields_understanddatawindow.ht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675250615"/>
              </p:ext>
            </p:extLst>
          </p:nvPr>
        </p:nvGraphicFramePr>
        <p:xfrm>
          <a:off x="1223628" y="1121269"/>
          <a:ext cx="6683956" cy="32232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a:t>(2022)</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3</a:t>
                      </a:r>
                      <a:r>
                        <a:rPr lang="en-US" sz="1200" baseline="30000" dirty="0"/>
                        <a:t>rd</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24</a:t>
                      </a:r>
                      <a:r>
                        <a:rPr lang="en-US" sz="1200" baseline="30000" dirty="0">
                          <a:solidFill>
                            <a:srgbClr val="FF0000"/>
                          </a:solidFill>
                        </a:rPr>
                        <a:t>th</a:t>
                      </a:r>
                      <a:r>
                        <a:rPr lang="en-US" sz="1200" dirty="0">
                          <a:solidFill>
                            <a:srgbClr val="FF0000"/>
                          </a:solidFill>
                        </a:rPr>
                        <a:t> Jan – 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10</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solidFill>
                            <a:srgbClr val="FF0000"/>
                          </a:solidFill>
                        </a:rPr>
                        <a:t>7</a:t>
                      </a:r>
                      <a:r>
                        <a:rPr lang="en-US" sz="1200" baseline="30000" dirty="0">
                          <a:solidFill>
                            <a:srgbClr val="FF0000"/>
                          </a:solidFill>
                        </a:rPr>
                        <a:t>th</a:t>
                      </a:r>
                      <a:r>
                        <a:rPr lang="en-US" sz="1200" dirty="0">
                          <a:solidFill>
                            <a:srgbClr val="FF0000"/>
                          </a:solidFill>
                        </a:rPr>
                        <a:t> Feb – 14</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16</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17</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21</a:t>
                      </a:r>
                      <a:r>
                        <a:rPr lang="en-US" sz="1200" baseline="30000" dirty="0">
                          <a:solidFill>
                            <a:srgbClr val="FF0000"/>
                          </a:solidFill>
                        </a:rPr>
                        <a:t>st</a:t>
                      </a:r>
                      <a:r>
                        <a:rPr lang="en-US" sz="1200" dirty="0">
                          <a:solidFill>
                            <a:srgbClr val="FF0000"/>
                          </a:solidFill>
                        </a:rPr>
                        <a:t> Feb – 28</a:t>
                      </a:r>
                      <a:r>
                        <a:rPr lang="en-US" sz="1200" baseline="30000" dirty="0">
                          <a:solidFill>
                            <a:srgbClr val="FF0000"/>
                          </a:solidFill>
                        </a:rPr>
                        <a:t>th</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aseline="0" dirty="0"/>
                        <a:t>3</a:t>
                      </a:r>
                      <a:r>
                        <a:rPr lang="en-US" sz="1200" baseline="30000" dirty="0"/>
                        <a:t>rd</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2</a:t>
                      </a:r>
                      <a:r>
                        <a:rPr lang="en-US" sz="1200" baseline="30000" dirty="0">
                          <a:solidFill>
                            <a:srgbClr val="FF0000"/>
                          </a:solidFill>
                        </a:rPr>
                        <a:t>nd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10</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2022</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23290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5422900" y="3163138"/>
            <a:ext cx="2451101" cy="1838325"/>
          </a:xfrm>
          <a:prstGeom prst="rect">
            <a:avLst/>
          </a:prstGeom>
        </p:spPr>
      </p:pic>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4701116" y="3280463"/>
            <a:ext cx="3894667"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2400" dirty="0">
                <a:solidFill>
                  <a:srgbClr val="6600FF"/>
                </a:solidFill>
              </a:rPr>
              <a:t>Time to power up Tableau!</a:t>
            </a:r>
            <a:endParaRPr lang="en-SG" sz="2400" dirty="0">
              <a:solidFill>
                <a:srgbClr val="6600FF"/>
              </a:solidFill>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Interface</a:t>
            </a:r>
            <a:endParaRPr lang="en-SG" altLang="en-US" sz="3200"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id="{F3D211B4-CBED-4B74-9596-F220A2DC7B0E}"/>
              </a:ext>
            </a:extLst>
          </p:cNvPr>
          <p:cNvPicPr>
            <a:picLocks noChangeAspect="1"/>
          </p:cNvPicPr>
          <p:nvPr/>
        </p:nvPicPr>
        <p:blipFill>
          <a:blip r:embed="rId4"/>
          <a:stretch>
            <a:fillRect/>
          </a:stretch>
        </p:blipFill>
        <p:spPr>
          <a:xfrm>
            <a:off x="4850239" y="963098"/>
            <a:ext cx="4124803" cy="3852953"/>
          </a:xfrm>
          <a:prstGeom prst="rect">
            <a:avLst/>
          </a:prstGeom>
        </p:spPr>
      </p:pic>
      <p:sp>
        <p:nvSpPr>
          <p:cNvPr id="5" name="Rectangle 4">
            <a:extLst>
              <a:ext uri="{FF2B5EF4-FFF2-40B4-BE49-F238E27FC236}">
                <a16:creationId xmlns:a16="http://schemas.microsoft.com/office/drawing/2014/main" id="{F220929C-6423-44A4-A344-C61914FD422D}"/>
              </a:ext>
            </a:extLst>
          </p:cNvPr>
          <p:cNvSpPr/>
          <p:nvPr/>
        </p:nvSpPr>
        <p:spPr>
          <a:xfrm>
            <a:off x="4316251" y="4796268"/>
            <a:ext cx="4720934" cy="246221"/>
          </a:xfrm>
          <a:prstGeom prst="rect">
            <a:avLst/>
          </a:prstGeom>
        </p:spPr>
        <p:txBody>
          <a:bodyPr wrap="square">
            <a:spAutoFit/>
          </a:bodyPr>
          <a:lstStyle/>
          <a:p>
            <a:r>
              <a:rPr lang="en-SG" sz="1000" dirty="0"/>
              <a:t>https://help.tableau.com/current/pro/desktop/en-us/environment_workspace.htm</a:t>
            </a:r>
          </a:p>
        </p:txBody>
      </p:sp>
      <p:sp>
        <p:nvSpPr>
          <p:cNvPr id="6" name="Rectangle 1">
            <a:extLst>
              <a:ext uri="{FF2B5EF4-FFF2-40B4-BE49-F238E27FC236}">
                <a16:creationId xmlns:a16="http://schemas.microsoft.com/office/drawing/2014/main" id="{5033DACC-5707-4D6B-9757-0A5AF7AC7166}"/>
              </a:ext>
            </a:extLst>
          </p:cNvPr>
          <p:cNvSpPr>
            <a:spLocks noChangeArrowheads="1"/>
          </p:cNvSpPr>
          <p:nvPr/>
        </p:nvSpPr>
        <p:spPr bwMode="auto">
          <a:xfrm>
            <a:off x="84665" y="1218965"/>
            <a:ext cx="489202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A.</a:t>
            </a:r>
            <a:r>
              <a:rPr kumimoji="0" lang="en-US" altLang="en-US" sz="1400" b="0" i="0" u="none" strike="noStrike" cap="none" normalizeH="0" baseline="0" dirty="0">
                <a:ln>
                  <a:noFill/>
                </a:ln>
                <a:solidFill>
                  <a:srgbClr val="333333"/>
                </a:solidFill>
                <a:effectLst/>
                <a:latin typeface="+mj-lt"/>
              </a:rPr>
              <a:t> Workbook - contains sheets ( either a worksheet, dashboard, or story).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B.</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5"/>
              </a:rPr>
              <a:t>Cards and shelves</a:t>
            </a:r>
            <a:r>
              <a:rPr kumimoji="0" lang="en-US" altLang="en-US" sz="1400" b="0" i="0" u="none" strike="noStrike" cap="none" normalizeH="0" baseline="0" dirty="0">
                <a:ln>
                  <a:noFill/>
                </a:ln>
                <a:solidFill>
                  <a:srgbClr val="333333"/>
                </a:solidFill>
                <a:effectLst/>
                <a:latin typeface="+mj-lt"/>
              </a:rPr>
              <a:t> - Drag fields to the cards and shelves in the workspace to add data to your view.</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C.</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6"/>
              </a:rPr>
              <a:t>Toolbar</a:t>
            </a:r>
            <a:r>
              <a:rPr kumimoji="0" lang="en-US" altLang="en-US" sz="1400" b="0" i="0" u="none" strike="noStrike" cap="none" normalizeH="0" baseline="0" dirty="0">
                <a:ln>
                  <a:noFill/>
                </a:ln>
                <a:solidFill>
                  <a:srgbClr val="333333"/>
                </a:solidFill>
                <a:effectLst/>
                <a:latin typeface="+mj-lt"/>
              </a:rPr>
              <a:t> - To access commands, analysis and navigation tools.</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D.</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7"/>
              </a:rPr>
              <a:t>View</a:t>
            </a:r>
            <a:r>
              <a:rPr kumimoji="0" lang="en-US" altLang="en-US" sz="1400" b="0" i="0" u="none" strike="noStrike" cap="none" normalizeH="0" baseline="0" dirty="0">
                <a:ln>
                  <a:noFill/>
                </a:ln>
                <a:solidFill>
                  <a:srgbClr val="333333"/>
                </a:solidFill>
                <a:effectLst/>
                <a:latin typeface="+mj-lt"/>
              </a:rPr>
              <a:t> - Workspace (Canvas) to create visualization ("viz").</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E.</a:t>
            </a:r>
            <a:r>
              <a:rPr kumimoji="0" lang="en-US" altLang="en-US" sz="1400" b="0" i="0" u="none" strike="noStrike" cap="none" normalizeH="0" baseline="0" dirty="0">
                <a:ln>
                  <a:noFill/>
                </a:ln>
                <a:solidFill>
                  <a:srgbClr val="333333"/>
                </a:solidFill>
                <a:effectLst/>
                <a:latin typeface="+mj-lt"/>
              </a:rPr>
              <a:t> Click this icon to go to the Start page to connect to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F.</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8"/>
              </a:rPr>
              <a:t>Side Bar</a:t>
            </a:r>
            <a:r>
              <a:rPr kumimoji="0" lang="en-US" altLang="en-US" sz="1400" b="0" i="0" u="none" strike="noStrike" cap="none" normalizeH="0" baseline="0" dirty="0">
                <a:ln>
                  <a:noFill/>
                </a:ln>
                <a:solidFill>
                  <a:srgbClr val="333333"/>
                </a:solidFill>
                <a:effectLst/>
                <a:latin typeface="+mj-lt"/>
              </a:rPr>
              <a:t> - Contains the </a:t>
            </a:r>
            <a:r>
              <a:rPr kumimoji="0" lang="en-US" altLang="en-US" sz="1400" b="0" i="0" u="none" strike="noStrike" cap="none" normalizeH="0" baseline="0" dirty="0">
                <a:ln>
                  <a:noFill/>
                </a:ln>
                <a:solidFill>
                  <a:srgbClr val="FF6D02"/>
                </a:solidFill>
                <a:effectLst/>
                <a:latin typeface="+mj-lt"/>
                <a:hlinkClick r:id="rId9"/>
              </a:rPr>
              <a:t>Data pane</a:t>
            </a:r>
            <a:r>
              <a:rPr kumimoji="0" lang="en-US" altLang="en-US" sz="1400" b="0" i="0" u="none" strike="noStrike" cap="none" normalizeH="0" baseline="0" dirty="0">
                <a:ln>
                  <a:noFill/>
                </a:ln>
                <a:solidFill>
                  <a:srgbClr val="333333"/>
                </a:solidFill>
                <a:effectLst/>
                <a:latin typeface="+mj-lt"/>
              </a:rPr>
              <a:t> and the </a:t>
            </a:r>
            <a:r>
              <a:rPr kumimoji="0" lang="en-US" altLang="en-US" sz="1400" b="0" i="0" u="none" strike="noStrike" cap="none" normalizeH="0" baseline="0" dirty="0">
                <a:ln>
                  <a:noFill/>
                </a:ln>
                <a:solidFill>
                  <a:srgbClr val="FF6D02"/>
                </a:solidFill>
                <a:effectLst/>
                <a:latin typeface="+mj-lt"/>
                <a:hlinkClick r:id="rId10"/>
              </a:rPr>
              <a:t>Analytics pane</a:t>
            </a:r>
            <a:r>
              <a:rPr kumimoji="0" lang="en-US" altLang="en-US" sz="1400" b="0" i="0" u="none" strike="noStrike" cap="none" normalizeH="0" baseline="0" dirty="0">
                <a:ln>
                  <a:noFill/>
                </a:ln>
                <a:solidFill>
                  <a:srgbClr val="333333"/>
                </a:solidFill>
                <a:effectLst/>
                <a:latin typeface="+mj-lt"/>
              </a:rPr>
              <a:t>.</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G.</a:t>
            </a:r>
            <a:r>
              <a:rPr kumimoji="0" lang="en-US" altLang="en-US" sz="1400" b="0" i="0" u="none" strike="noStrike" cap="none" normalizeH="0" baseline="0" dirty="0">
                <a:ln>
                  <a:noFill/>
                </a:ln>
                <a:solidFill>
                  <a:srgbClr val="333333"/>
                </a:solidFill>
                <a:effectLst/>
                <a:latin typeface="+mj-lt"/>
              </a:rPr>
              <a:t> Data Source page - view and manipulate your data.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H.</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11"/>
              </a:rPr>
              <a:t>Status bar</a:t>
            </a:r>
            <a:r>
              <a:rPr kumimoji="0" lang="en-US" altLang="en-US" sz="1400" b="0" i="0" u="none" strike="noStrike" cap="none" normalizeH="0" baseline="0" dirty="0">
                <a:ln>
                  <a:noFill/>
                </a:ln>
                <a:solidFill>
                  <a:srgbClr val="333333"/>
                </a:solidFill>
                <a:effectLst/>
                <a:latin typeface="+mj-lt"/>
              </a:rPr>
              <a:t> - Displays information about the current view.</a:t>
            </a:r>
            <a:endParaRPr kumimoji="0" lang="en-US" altLang="en-US" sz="700" b="0" i="0" u="none" strike="noStrike" cap="none" normalizeH="0" baseline="0" dirty="0">
              <a:ln>
                <a:noFill/>
              </a:ln>
              <a:solidFill>
                <a:schemeClr val="tx1"/>
              </a:solidFill>
              <a:effectLst/>
              <a:latin typeface="+mj-lt"/>
            </a:endParaRPr>
          </a:p>
          <a:p>
            <a:pPr lvl="0" defTabSz="914400"/>
            <a:r>
              <a:rPr kumimoji="0" lang="en-US" altLang="en-US" sz="1400" b="1" i="0" u="none" strike="noStrike" cap="none" normalizeH="0" baseline="0" dirty="0">
                <a:ln>
                  <a:noFill/>
                </a:ln>
                <a:solidFill>
                  <a:srgbClr val="333333"/>
                </a:solidFill>
                <a:effectLst/>
                <a:latin typeface="+mj-lt"/>
              </a:rPr>
              <a:t>I.</a:t>
            </a:r>
            <a:r>
              <a:rPr kumimoji="0" lang="en-US" altLang="en-US" sz="1400" b="0" i="0" u="none" strike="noStrike" cap="none" normalizeH="0" baseline="0" dirty="0">
                <a:ln>
                  <a:noFill/>
                </a:ln>
                <a:solidFill>
                  <a:srgbClr val="333333"/>
                </a:solidFill>
                <a:effectLst/>
                <a:latin typeface="+mj-lt"/>
              </a:rPr>
              <a:t> Sheet tabs - Tabs represent each sheet (</a:t>
            </a:r>
            <a:r>
              <a:rPr lang="en-US" altLang="en-US" sz="1400" dirty="0">
                <a:solidFill>
                  <a:srgbClr val="333333"/>
                </a:solidFill>
                <a:latin typeface="+mj-lt"/>
              </a:rPr>
              <a:t>worksheets, dashboards, and stories)</a:t>
            </a:r>
            <a:r>
              <a:rPr kumimoji="0" lang="en-US" altLang="en-US" sz="1400" b="0" i="0" u="none" strike="noStrike" cap="none" normalizeH="0" baseline="0" dirty="0">
                <a:ln>
                  <a:noFill/>
                </a:ln>
                <a:solidFill>
                  <a:srgbClr val="333333"/>
                </a:solidFill>
                <a:effectLst/>
                <a:latin typeface="+mj-lt"/>
              </a:rPr>
              <a:t> in your workbook.</a:t>
            </a:r>
            <a:endParaRPr kumimoji="0" lang="en-US" altLang="en-US" sz="2000" b="0" i="0" u="none" strike="noStrike" cap="none" normalizeH="0" baseline="0" dirty="0">
              <a:ln>
                <a:noFill/>
              </a:ln>
              <a:solidFill>
                <a:schemeClr val="tx1"/>
              </a:solidFill>
              <a:effectLst/>
              <a:latin typeface="+mj-lt"/>
            </a:endParaRPr>
          </a:p>
        </p:txBody>
      </p:sp>
      <p:sp>
        <p:nvSpPr>
          <p:cNvPr id="7" name="Rectangle 6">
            <a:extLst>
              <a:ext uri="{FF2B5EF4-FFF2-40B4-BE49-F238E27FC236}">
                <a16:creationId xmlns:a16="http://schemas.microsoft.com/office/drawing/2014/main" id="{9AD3E056-B3D7-47A4-ABD5-2289C8C59612}"/>
              </a:ext>
            </a:extLst>
          </p:cNvPr>
          <p:cNvSpPr/>
          <p:nvPr/>
        </p:nvSpPr>
        <p:spPr>
          <a:xfrm>
            <a:off x="6582125"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Rectangle 7">
            <a:extLst>
              <a:ext uri="{FF2B5EF4-FFF2-40B4-BE49-F238E27FC236}">
                <a16:creationId xmlns:a16="http://schemas.microsoft.com/office/drawing/2014/main" id="{F8098E8F-4A86-4096-97CC-5BC44566EA02}"/>
              </a:ext>
            </a:extLst>
          </p:cNvPr>
          <p:cNvSpPr/>
          <p:nvPr/>
        </p:nvSpPr>
        <p:spPr>
          <a:xfrm>
            <a:off x="7315843"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9" name="Rectangle 8">
            <a:extLst>
              <a:ext uri="{FF2B5EF4-FFF2-40B4-BE49-F238E27FC236}">
                <a16:creationId xmlns:a16="http://schemas.microsoft.com/office/drawing/2014/main" id="{7134C7D4-5C33-456C-B1B4-26CB04BDCF7F}"/>
              </a:ext>
            </a:extLst>
          </p:cNvPr>
          <p:cNvSpPr/>
          <p:nvPr/>
        </p:nvSpPr>
        <p:spPr>
          <a:xfrm>
            <a:off x="8261172" y="1242934"/>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0" name="Rectangle 9">
            <a:extLst>
              <a:ext uri="{FF2B5EF4-FFF2-40B4-BE49-F238E27FC236}">
                <a16:creationId xmlns:a16="http://schemas.microsoft.com/office/drawing/2014/main" id="{9392F9AF-21D2-4C34-873F-5EB6A4C76C7B}"/>
              </a:ext>
            </a:extLst>
          </p:cNvPr>
          <p:cNvSpPr/>
          <p:nvPr/>
        </p:nvSpPr>
        <p:spPr>
          <a:xfrm>
            <a:off x="4976689" y="169726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1" name="Rectangle 10">
            <a:extLst>
              <a:ext uri="{FF2B5EF4-FFF2-40B4-BE49-F238E27FC236}">
                <a16:creationId xmlns:a16="http://schemas.microsoft.com/office/drawing/2014/main" id="{DD1CAD10-051C-40E7-86E5-8B08685F93DC}"/>
              </a:ext>
            </a:extLst>
          </p:cNvPr>
          <p:cNvSpPr/>
          <p:nvPr/>
        </p:nvSpPr>
        <p:spPr>
          <a:xfrm>
            <a:off x="4976689" y="196418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2" name="Rectangle 11">
            <a:extLst>
              <a:ext uri="{FF2B5EF4-FFF2-40B4-BE49-F238E27FC236}">
                <a16:creationId xmlns:a16="http://schemas.microsoft.com/office/drawing/2014/main" id="{E6545BD2-7478-44FC-ADF7-64E60836D21D}"/>
              </a:ext>
            </a:extLst>
          </p:cNvPr>
          <p:cNvSpPr/>
          <p:nvPr/>
        </p:nvSpPr>
        <p:spPr>
          <a:xfrm>
            <a:off x="4955707" y="426235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3" name="Rectangle 12">
            <a:extLst>
              <a:ext uri="{FF2B5EF4-FFF2-40B4-BE49-F238E27FC236}">
                <a16:creationId xmlns:a16="http://schemas.microsoft.com/office/drawing/2014/main" id="{B4E0128D-E4F1-4CDF-95F0-41141B14C9CA}"/>
              </a:ext>
            </a:extLst>
          </p:cNvPr>
          <p:cNvSpPr/>
          <p:nvPr/>
        </p:nvSpPr>
        <p:spPr>
          <a:xfrm>
            <a:off x="5423418" y="4586995"/>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4" name="Rectangle 13">
            <a:extLst>
              <a:ext uri="{FF2B5EF4-FFF2-40B4-BE49-F238E27FC236}">
                <a16:creationId xmlns:a16="http://schemas.microsoft.com/office/drawing/2014/main" id="{FA0A3F9B-9B79-4F5B-B77D-DBC9A6E4CDE8}"/>
              </a:ext>
            </a:extLst>
          </p:cNvPr>
          <p:cNvSpPr/>
          <p:nvPr/>
        </p:nvSpPr>
        <p:spPr>
          <a:xfrm>
            <a:off x="5931418" y="461150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custDataLst>
      <p:tags r:id="rId1"/>
    </p:custDataLst>
    <p:extLst>
      <p:ext uri="{BB962C8B-B14F-4D97-AF65-F5344CB8AC3E}">
        <p14:creationId xmlns:p14="http://schemas.microsoft.com/office/powerpoint/2010/main" val="2901531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vs Join</a:t>
            </a:r>
            <a:endParaRPr lang="en-SG" dirty="0"/>
          </a:p>
        </p:txBody>
      </p:sp>
      <p:graphicFrame>
        <p:nvGraphicFramePr>
          <p:cNvPr id="5" name="Table 4"/>
          <p:cNvGraphicFramePr>
            <a:graphicFrameLocks noGrp="1"/>
          </p:cNvGraphicFramePr>
          <p:nvPr/>
        </p:nvGraphicFramePr>
        <p:xfrm>
          <a:off x="1666875"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03210914"/>
              </p:ext>
            </p:extLst>
          </p:nvPr>
        </p:nvGraphicFramePr>
        <p:xfrm>
          <a:off x="1666875" y="234762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 name="Equal 7"/>
          <p:cNvSpPr/>
          <p:nvPr/>
        </p:nvSpPr>
        <p:spPr>
          <a:xfrm>
            <a:off x="2507739"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9" name="Plus 8"/>
          <p:cNvSpPr/>
          <p:nvPr/>
        </p:nvSpPr>
        <p:spPr>
          <a:xfrm>
            <a:off x="2418591"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0" name="Table 9"/>
          <p:cNvGraphicFramePr>
            <a:graphicFrameLocks noGrp="1"/>
          </p:cNvGraphicFramePr>
          <p:nvPr>
            <p:extLst>
              <p:ext uri="{D42A27DB-BD31-4B8C-83A1-F6EECF244321}">
                <p14:modId xmlns:p14="http://schemas.microsoft.com/office/powerpoint/2010/main" val="259679605"/>
              </p:ext>
            </p:extLst>
          </p:nvPr>
        </p:nvGraphicFramePr>
        <p:xfrm>
          <a:off x="1666875" y="3373028"/>
          <a:ext cx="1989486" cy="84582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2265957" y="857618"/>
            <a:ext cx="838691"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Union</a:t>
            </a:r>
            <a:endParaRPr lang="en-SG" b="1" dirty="0">
              <a:solidFill>
                <a:srgbClr val="FF0000"/>
              </a:solidFill>
              <a:latin typeface="Arial" panose="020B0604020202020204" pitchFamily="34" charset="0"/>
              <a:ea typeface="ヒラギノ角ゴ Pro W3"/>
            </a:endParaRPr>
          </a:p>
        </p:txBody>
      </p:sp>
      <p:sp>
        <p:nvSpPr>
          <p:cNvPr id="12" name="TextBox 11"/>
          <p:cNvSpPr txBox="1"/>
          <p:nvPr/>
        </p:nvSpPr>
        <p:spPr>
          <a:xfrm>
            <a:off x="1510340" y="4461960"/>
            <a:ext cx="234872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rows to existing data</a:t>
            </a:r>
            <a:endParaRPr lang="en-SG" sz="1350"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4572000" y="951570"/>
            <a:ext cx="0" cy="3787389"/>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5091979"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35366435"/>
              </p:ext>
            </p:extLst>
          </p:nvPr>
        </p:nvGraphicFramePr>
        <p:xfrm>
          <a:off x="5091979" y="2347626"/>
          <a:ext cx="1438179"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778716">
                  <a:extLst>
                    <a:ext uri="{9D8B030D-6E8A-4147-A177-3AD203B41FA5}">
                      <a16:colId xmlns:a16="http://schemas.microsoft.com/office/drawing/2014/main" val="20001"/>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7" name="Equal 16"/>
          <p:cNvSpPr/>
          <p:nvPr/>
        </p:nvSpPr>
        <p:spPr>
          <a:xfrm>
            <a:off x="5932843"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18" name="Plus 17"/>
          <p:cNvSpPr/>
          <p:nvPr/>
        </p:nvSpPr>
        <p:spPr>
          <a:xfrm>
            <a:off x="5843695"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9" name="Table 18"/>
          <p:cNvGraphicFramePr>
            <a:graphicFrameLocks noGrp="1"/>
          </p:cNvGraphicFramePr>
          <p:nvPr/>
        </p:nvGraphicFramePr>
        <p:xfrm>
          <a:off x="4855255" y="3382322"/>
          <a:ext cx="2768202"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val="20000"/>
                    </a:ext>
                  </a:extLst>
                </a:gridCol>
                <a:gridCol w="527685">
                  <a:extLst>
                    <a:ext uri="{9D8B030D-6E8A-4147-A177-3AD203B41FA5}">
                      <a16:colId xmlns:a16="http://schemas.microsoft.com/office/drawing/2014/main" val="20001"/>
                    </a:ext>
                  </a:extLst>
                </a:gridCol>
                <a:gridCol w="802338">
                  <a:extLst>
                    <a:ext uri="{9D8B030D-6E8A-4147-A177-3AD203B41FA5}">
                      <a16:colId xmlns:a16="http://schemas.microsoft.com/office/drawing/2014/main" val="20002"/>
                    </a:ext>
                  </a:extLst>
                </a:gridCol>
                <a:gridCol w="778716">
                  <a:extLst>
                    <a:ext uri="{9D8B030D-6E8A-4147-A177-3AD203B41FA5}">
                      <a16:colId xmlns:a16="http://schemas.microsoft.com/office/drawing/2014/main" val="20003"/>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0" name="TextBox 19"/>
          <p:cNvSpPr txBox="1"/>
          <p:nvPr/>
        </p:nvSpPr>
        <p:spPr>
          <a:xfrm>
            <a:off x="4935444" y="4461960"/>
            <a:ext cx="2666114"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Columns to existing data</a:t>
            </a:r>
            <a:endParaRPr lang="en-SG" sz="1350" dirty="0">
              <a:solidFill>
                <a:prstClr val="black"/>
              </a:solidFill>
              <a:latin typeface="Arial" panose="020B0604020202020204" pitchFamily="34" charset="0"/>
              <a:ea typeface="ヒラギノ角ゴ Pro W3"/>
            </a:endParaRPr>
          </a:p>
        </p:txBody>
      </p:sp>
      <p:sp>
        <p:nvSpPr>
          <p:cNvPr id="21" name="TextBox 20"/>
          <p:cNvSpPr txBox="1"/>
          <p:nvPr/>
        </p:nvSpPr>
        <p:spPr>
          <a:xfrm>
            <a:off x="5735635" y="857618"/>
            <a:ext cx="659155"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Join</a:t>
            </a:r>
            <a:endParaRPr lang="en-SG"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23237601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03196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89" y="74871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Table</a:t>
            </a:r>
            <a:endParaRPr lang="en-SG" sz="1350"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4644871" y="102620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74295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Table</a:t>
            </a:r>
            <a:endParaRPr lang="en-SG" sz="1350"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275712" y="289578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4301247"/>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“Slave”</a:t>
            </a:r>
            <a:endParaRPr lang="en-SG" sz="1350" dirty="0">
              <a:solidFill>
                <a:prstClr val="black"/>
              </a:solidFill>
              <a:latin typeface="Arial" panose="020B0604020202020204" pitchFamily="34" charset="0"/>
              <a:ea typeface="ヒラギノ角ゴ Pro W3"/>
            </a:endParaRPr>
          </a:p>
        </p:txBody>
      </p:sp>
      <p:grpSp>
        <p:nvGrpSpPr>
          <p:cNvPr id="13" name="Group 12"/>
          <p:cNvGrpSpPr/>
          <p:nvPr/>
        </p:nvGrpSpPr>
        <p:grpSpPr>
          <a:xfrm>
            <a:off x="1922321" y="252163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14" name="TextBox 13"/>
          <p:cNvSpPr txBox="1"/>
          <p:nvPr/>
        </p:nvSpPr>
        <p:spPr>
          <a:xfrm>
            <a:off x="1471075" y="251815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Left</a:t>
            </a:r>
            <a:endParaRPr lang="en-SG" sz="1350"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3053584" y="289578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4301248"/>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“Master”</a:t>
            </a:r>
            <a:endParaRPr lang="en-SG" sz="1350" dirty="0">
              <a:solidFill>
                <a:prstClr val="black"/>
              </a:solidFill>
              <a:latin typeface="Arial" panose="020B0604020202020204" pitchFamily="34" charset="0"/>
              <a:ea typeface="ヒラギノ角ゴ Pro W3"/>
            </a:endParaRPr>
          </a:p>
        </p:txBody>
      </p:sp>
      <p:grpSp>
        <p:nvGrpSpPr>
          <p:cNvPr id="17" name="Group 16"/>
          <p:cNvGrpSpPr/>
          <p:nvPr/>
        </p:nvGrpSpPr>
        <p:grpSpPr>
          <a:xfrm>
            <a:off x="3703277" y="252163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0" name="TextBox 19"/>
          <p:cNvSpPr txBox="1"/>
          <p:nvPr/>
        </p:nvSpPr>
        <p:spPr>
          <a:xfrm>
            <a:off x="3136616" y="251815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Right</a:t>
            </a:r>
            <a:endParaRPr lang="en-SG" sz="1350"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4951505" y="285164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430124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“OR”</a:t>
            </a:r>
            <a:endParaRPr lang="en-SG" sz="1350" dirty="0">
              <a:solidFill>
                <a:prstClr val="black"/>
              </a:solidFill>
              <a:latin typeface="Arial" panose="020B0604020202020204" pitchFamily="34" charset="0"/>
              <a:ea typeface="ヒラギノ角ゴ Pro W3"/>
            </a:endParaRPr>
          </a:p>
        </p:txBody>
      </p:sp>
      <p:grpSp>
        <p:nvGrpSpPr>
          <p:cNvPr id="23" name="Group 22"/>
          <p:cNvGrpSpPr/>
          <p:nvPr/>
        </p:nvGrpSpPr>
        <p:grpSpPr>
          <a:xfrm>
            <a:off x="5652071" y="251475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6" name="TextBox 25"/>
          <p:cNvSpPr txBox="1"/>
          <p:nvPr/>
        </p:nvSpPr>
        <p:spPr>
          <a:xfrm>
            <a:off x="5085410" y="251126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Outer</a:t>
            </a:r>
            <a:endParaRPr lang="en-SG" sz="1350"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6617210" y="285164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4301248"/>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“AND”</a:t>
            </a:r>
            <a:endParaRPr lang="en-SG" sz="1350" dirty="0">
              <a:solidFill>
                <a:prstClr val="black"/>
              </a:solidFill>
              <a:latin typeface="Arial" panose="020B0604020202020204" pitchFamily="34" charset="0"/>
              <a:ea typeface="ヒラギノ角ゴ Pro W3"/>
            </a:endParaRPr>
          </a:p>
        </p:txBody>
      </p:sp>
      <p:sp>
        <p:nvSpPr>
          <p:cNvPr id="32" name="TextBox 31"/>
          <p:cNvSpPr txBox="1"/>
          <p:nvPr/>
        </p:nvSpPr>
        <p:spPr>
          <a:xfrm>
            <a:off x="6707573" y="251126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Inner</a:t>
            </a:r>
            <a:endParaRPr lang="en-SG" sz="1350" dirty="0">
              <a:solidFill>
                <a:prstClr val="black"/>
              </a:solidFill>
              <a:latin typeface="Arial" panose="020B0604020202020204" pitchFamily="34" charset="0"/>
              <a:ea typeface="ヒラギノ角ゴ Pro W3"/>
            </a:endParaRPr>
          </a:p>
        </p:txBody>
      </p:sp>
      <p:grpSp>
        <p:nvGrpSpPr>
          <p:cNvPr id="34" name="Group 33"/>
          <p:cNvGrpSpPr/>
          <p:nvPr/>
        </p:nvGrpSpPr>
        <p:grpSpPr>
          <a:xfrm>
            <a:off x="7274234" y="251475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cxnSp>
        <p:nvCxnSpPr>
          <p:cNvPr id="39" name="Elbow Connector 38"/>
          <p:cNvCxnSpPr>
            <a:endCxn id="14" idx="0"/>
          </p:cNvCxnSpPr>
          <p:nvPr/>
        </p:nvCxnSpPr>
        <p:spPr>
          <a:xfrm rot="10800000" flipV="1">
            <a:off x="1707679" y="2209799"/>
            <a:ext cx="282266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28" y="2209799"/>
            <a:ext cx="109941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8" y="220979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8" y="220979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804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Pivot Data – Data Source Grouping</a:t>
            </a:r>
            <a:endParaRPr lang="en-SG" dirty="0"/>
          </a:p>
        </p:txBody>
      </p:sp>
      <p:graphicFrame>
        <p:nvGraphicFramePr>
          <p:cNvPr id="5" name="Table 4"/>
          <p:cNvGraphicFramePr>
            <a:graphicFrameLocks noGrp="1"/>
          </p:cNvGraphicFramePr>
          <p:nvPr/>
        </p:nvGraphicFramePr>
        <p:xfrm>
          <a:off x="1385646" y="951570"/>
          <a:ext cx="2862320" cy="1112520"/>
        </p:xfrm>
        <a:graphic>
          <a:graphicData uri="http://schemas.openxmlformats.org/drawingml/2006/table">
            <a:tbl>
              <a:tblPr firstRow="1" bandRow="1">
                <a:tableStyleId>{08FB837D-C827-4EFA-A057-4D05807E0F7C}</a:tableStyleId>
              </a:tblPr>
              <a:tblGrid>
                <a:gridCol w="715580">
                  <a:extLst>
                    <a:ext uri="{9D8B030D-6E8A-4147-A177-3AD203B41FA5}">
                      <a16:colId xmlns:a16="http://schemas.microsoft.com/office/drawing/2014/main" val="20000"/>
                    </a:ext>
                  </a:extLst>
                </a:gridCol>
                <a:gridCol w="715580">
                  <a:extLst>
                    <a:ext uri="{9D8B030D-6E8A-4147-A177-3AD203B41FA5}">
                      <a16:colId xmlns:a16="http://schemas.microsoft.com/office/drawing/2014/main" val="20001"/>
                    </a:ext>
                  </a:extLst>
                </a:gridCol>
                <a:gridCol w="715580">
                  <a:extLst>
                    <a:ext uri="{9D8B030D-6E8A-4147-A177-3AD203B41FA5}">
                      <a16:colId xmlns:a16="http://schemas.microsoft.com/office/drawing/2014/main" val="20002"/>
                    </a:ext>
                  </a:extLst>
                </a:gridCol>
                <a:gridCol w="715580">
                  <a:extLst>
                    <a:ext uri="{9D8B030D-6E8A-4147-A177-3AD203B41FA5}">
                      <a16:colId xmlns:a16="http://schemas.microsoft.com/office/drawing/2014/main" val="20003"/>
                    </a:ext>
                  </a:extLst>
                </a:gridCol>
              </a:tblGrid>
              <a:tr h="27813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Right Arrow 5"/>
          <p:cNvSpPr/>
          <p:nvPr/>
        </p:nvSpPr>
        <p:spPr>
          <a:xfrm>
            <a:off x="4339182" y="1198969"/>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7" name="Table 6"/>
          <p:cNvGraphicFramePr>
            <a:graphicFrameLocks noGrp="1"/>
          </p:cNvGraphicFramePr>
          <p:nvPr/>
        </p:nvGraphicFramePr>
        <p:xfrm>
          <a:off x="5138683" y="828102"/>
          <a:ext cx="2286435" cy="2383155"/>
        </p:xfrm>
        <a:graphic>
          <a:graphicData uri="http://schemas.openxmlformats.org/drawingml/2006/table">
            <a:tbl>
              <a:tblPr firstRow="1" bandRow="1">
                <a:tableStyleId>{08FB837D-C827-4EFA-A057-4D05807E0F7C}</a:tableStyleId>
              </a:tblPr>
              <a:tblGrid>
                <a:gridCol w="668420">
                  <a:extLst>
                    <a:ext uri="{9D8B030D-6E8A-4147-A177-3AD203B41FA5}">
                      <a16:colId xmlns:a16="http://schemas.microsoft.com/office/drawing/2014/main" val="20000"/>
                    </a:ext>
                  </a:extLst>
                </a:gridCol>
                <a:gridCol w="668420">
                  <a:extLst>
                    <a:ext uri="{9D8B030D-6E8A-4147-A177-3AD203B41FA5}">
                      <a16:colId xmlns:a16="http://schemas.microsoft.com/office/drawing/2014/main" val="20001"/>
                    </a:ext>
                  </a:extLst>
                </a:gridCol>
                <a:gridCol w="949595">
                  <a:extLst>
                    <a:ext uri="{9D8B030D-6E8A-4147-A177-3AD203B41FA5}">
                      <a16:colId xmlns:a16="http://schemas.microsoft.com/office/drawing/2014/main" val="20002"/>
                    </a:ext>
                  </a:extLst>
                </a:gridCol>
              </a:tblGrid>
              <a:tr h="37719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Age Group</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Population</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8" name="TextBox 7"/>
          <p:cNvSpPr txBox="1"/>
          <p:nvPr/>
        </p:nvSpPr>
        <p:spPr>
          <a:xfrm>
            <a:off x="1247166" y="2381936"/>
            <a:ext cx="3311608" cy="2031325"/>
          </a:xfrm>
          <a:prstGeom prst="rect">
            <a:avLst/>
          </a:prstGeom>
          <a:noFill/>
        </p:spPr>
        <p:txBody>
          <a:bodyPr wrap="square" rtlCol="0">
            <a:spAutoFit/>
          </a:bodyPr>
          <a:lstStyle/>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Pivoting reduces the number of columns, and increases the number of rows </a:t>
            </a:r>
          </a:p>
          <a:p>
            <a:pPr algn="ctr" defTabSz="342900" eaLnBrk="0" fontAlgn="base" hangingPunct="0">
              <a:spcBef>
                <a:spcPct val="0"/>
              </a:spcBef>
              <a:spcAft>
                <a:spcPct val="0"/>
              </a:spcAft>
            </a:pPr>
            <a:endParaRPr lang="en-US" dirty="0">
              <a:solidFill>
                <a:prstClr val="black"/>
              </a:solidFill>
              <a:latin typeface="Arial" panose="020B0604020202020204" pitchFamily="34" charset="0"/>
              <a:ea typeface="ヒラギノ角ゴ Pro W3"/>
            </a:endParaRPr>
          </a:p>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However, by grouping data, the data structure and usability improves significantly.</a:t>
            </a:r>
            <a:endParaRPr lang="en-SG" dirty="0">
              <a:solidFill>
                <a:prstClr val="black"/>
              </a:solidFill>
              <a:latin typeface="Arial" panose="020B0604020202020204" pitchFamily="34" charset="0"/>
              <a:ea typeface="ヒラギノ角ゴ Pro W3"/>
            </a:endParaRPr>
          </a:p>
        </p:txBody>
      </p:sp>
      <p:sp>
        <p:nvSpPr>
          <p:cNvPr id="9" name="Right Arrow 8"/>
          <p:cNvSpPr/>
          <p:nvPr/>
        </p:nvSpPr>
        <p:spPr>
          <a:xfrm rot="10800000">
            <a:off x="4313658" y="152540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0" name="TextBox 9"/>
          <p:cNvSpPr txBox="1"/>
          <p:nvPr/>
        </p:nvSpPr>
        <p:spPr>
          <a:xfrm>
            <a:off x="4842030" y="3862194"/>
            <a:ext cx="2921615" cy="830997"/>
          </a:xfrm>
          <a:prstGeom prst="rect">
            <a:avLst/>
          </a:prstGeom>
          <a:noFill/>
        </p:spPr>
        <p:txBody>
          <a:bodyPr wrap="square" rtlCol="0">
            <a:spAutoFit/>
          </a:bodyPr>
          <a:lstStyle/>
          <a:p>
            <a:pPr defTabSz="342900" eaLnBrk="0" fontAlgn="base" hangingPunct="0">
              <a:spcBef>
                <a:spcPct val="0"/>
              </a:spcBef>
              <a:spcAft>
                <a:spcPct val="0"/>
              </a:spcAft>
            </a:pPr>
            <a:r>
              <a:rPr lang="en-US" sz="1200" dirty="0">
                <a:solidFill>
                  <a:prstClr val="black"/>
                </a:solidFill>
                <a:latin typeface="Arial" panose="020B0604020202020204" pitchFamily="34" charset="0"/>
                <a:ea typeface="ヒラギノ角ゴ Pro W3"/>
              </a:rPr>
              <a:t>Caveats:</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a:t>
            </a:r>
            <a:r>
              <a:rPr lang="en-US" sz="1200" dirty="0" err="1">
                <a:solidFill>
                  <a:prstClr val="black"/>
                </a:solidFill>
                <a:latin typeface="Arial" panose="020B0604020202020204" pitchFamily="34" charset="0"/>
                <a:ea typeface="ヒラギノ角ゴ Pro W3"/>
              </a:rPr>
              <a:t>Datasource</a:t>
            </a:r>
            <a:endParaRPr lang="en-US" sz="1200" dirty="0">
              <a:solidFill>
                <a:prstClr val="black"/>
              </a:solidFill>
              <a:latin typeface="Arial" panose="020B0604020202020204" pitchFamily="34" charset="0"/>
              <a:ea typeface="ヒラギノ角ゴ Pro W3"/>
            </a:endParaRP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Connection</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Excel, </a:t>
            </a:r>
            <a:r>
              <a:rPr lang="en-US" sz="1200" dirty="0" err="1">
                <a:solidFill>
                  <a:prstClr val="black"/>
                </a:solidFill>
                <a:latin typeface="Arial" panose="020B0604020202020204" pitchFamily="34" charset="0"/>
                <a:ea typeface="ヒラギノ角ゴ Pro W3"/>
              </a:rPr>
              <a:t>Textfile</a:t>
            </a:r>
            <a:r>
              <a:rPr lang="en-US" sz="1200" dirty="0">
                <a:solidFill>
                  <a:prstClr val="black"/>
                </a:solidFill>
                <a:latin typeface="Arial" panose="020B0604020202020204" pitchFamily="34" charset="0"/>
                <a:ea typeface="ヒラギノ角ゴ Pro W3"/>
              </a:rPr>
              <a:t>, Google Sheets, .pdf</a:t>
            </a:r>
            <a:endParaRPr lang="en-SG" sz="12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873227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65766" y="897564"/>
            <a:ext cx="2775779" cy="1228974"/>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
        <p:nvSpPr>
          <p:cNvPr id="2" name="Title 1"/>
          <p:cNvSpPr>
            <a:spLocks noGrp="1"/>
          </p:cNvSpPr>
          <p:nvPr>
            <p:ph type="title"/>
          </p:nvPr>
        </p:nvSpPr>
        <p:spPr/>
        <p:txBody>
          <a:bodyPr/>
          <a:lstStyle/>
          <a:p>
            <a:r>
              <a:rPr lang="en-US" dirty="0">
                <a:solidFill>
                  <a:schemeClr val="bg1"/>
                </a:solidFill>
              </a:rPr>
              <a:t>Relationships &amp; Data Blending</a:t>
            </a:r>
            <a:endParaRPr lang="en-SG" dirty="0"/>
          </a:p>
        </p:txBody>
      </p:sp>
      <p:graphicFrame>
        <p:nvGraphicFramePr>
          <p:cNvPr id="5" name="Table 4"/>
          <p:cNvGraphicFramePr>
            <a:graphicFrameLocks noGrp="1"/>
          </p:cNvGraphicFramePr>
          <p:nvPr/>
        </p:nvGraphicFramePr>
        <p:xfrm>
          <a:off x="2654417" y="1180821"/>
          <a:ext cx="1132380" cy="83439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623905" y="897564"/>
            <a:ext cx="1239570"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3966286" y="1175061"/>
          <a:ext cx="914876" cy="83439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3817309" y="891804"/>
            <a:ext cx="1470403"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sp>
        <p:nvSpPr>
          <p:cNvPr id="11" name="TextBox 10"/>
          <p:cNvSpPr txBox="1"/>
          <p:nvPr/>
        </p:nvSpPr>
        <p:spPr>
          <a:xfrm>
            <a:off x="5568792" y="1278108"/>
            <a:ext cx="885179" cy="461665"/>
          </a:xfrm>
          <a:prstGeom prst="rect">
            <a:avLst/>
          </a:prstGeom>
          <a:noFill/>
        </p:spPr>
        <p:txBody>
          <a:bodyPr wrap="non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JOIN</a:t>
            </a:r>
            <a:endParaRPr lang="en-SG" sz="2400" dirty="0">
              <a:solidFill>
                <a:prstClr val="black"/>
              </a:solidFill>
              <a:latin typeface="Arial" panose="020B0604020202020204" pitchFamily="34" charset="0"/>
            </a:endParaRPr>
          </a:p>
        </p:txBody>
      </p:sp>
      <p:sp>
        <p:nvSpPr>
          <p:cNvPr id="12" name="TextBox 11"/>
          <p:cNvSpPr txBox="1"/>
          <p:nvPr/>
        </p:nvSpPr>
        <p:spPr>
          <a:xfrm>
            <a:off x="1373051" y="1278108"/>
            <a:ext cx="998390" cy="461665"/>
          </a:xfrm>
          <a:prstGeom prst="rect">
            <a:avLst/>
          </a:prstGeom>
          <a:noFill/>
        </p:spPr>
        <p:txBody>
          <a:bodyPr wrap="squar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Single Data Source</a:t>
            </a:r>
            <a:endParaRPr lang="en-SG" sz="1200" dirty="0">
              <a:solidFill>
                <a:prstClr val="black"/>
              </a:solidFill>
              <a:latin typeface="Arial" panose="020B0604020202020204" pitchFamily="34" charset="0"/>
            </a:endParaRPr>
          </a:p>
        </p:txBody>
      </p:sp>
      <p:graphicFrame>
        <p:nvGraphicFramePr>
          <p:cNvPr id="14" name="Table 13"/>
          <p:cNvGraphicFramePr>
            <a:graphicFrameLocks noGrp="1"/>
          </p:cNvGraphicFramePr>
          <p:nvPr/>
        </p:nvGraphicFramePr>
        <p:xfrm>
          <a:off x="2654417" y="2764409"/>
          <a:ext cx="1132380" cy="83439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5" name="TextBox 14"/>
          <p:cNvSpPr txBox="1"/>
          <p:nvPr/>
        </p:nvSpPr>
        <p:spPr>
          <a:xfrm>
            <a:off x="1366687" y="2938605"/>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1</a:t>
            </a:r>
            <a:endParaRPr lang="en-SG" sz="1350" dirty="0">
              <a:solidFill>
                <a:prstClr val="black"/>
              </a:solidFill>
              <a:latin typeface="Arial" panose="020B0604020202020204" pitchFamily="34" charset="0"/>
            </a:endParaRPr>
          </a:p>
        </p:txBody>
      </p:sp>
      <p:graphicFrame>
        <p:nvGraphicFramePr>
          <p:cNvPr id="16" name="Table 15"/>
          <p:cNvGraphicFramePr>
            <a:graphicFrameLocks noGrp="1"/>
          </p:cNvGraphicFramePr>
          <p:nvPr/>
        </p:nvGraphicFramePr>
        <p:xfrm>
          <a:off x="3711240" y="3899062"/>
          <a:ext cx="1132381" cy="834390"/>
        </p:xfrm>
        <a:graphic>
          <a:graphicData uri="http://schemas.openxmlformats.org/drawingml/2006/table">
            <a:tbl>
              <a:tblPr firstRow="1" bandRow="1">
                <a:tableStyleId>{775DCB02-9BB8-47FD-8907-85C794F793BA}</a:tableStyleId>
              </a:tblPr>
              <a:tblGrid>
                <a:gridCol w="408506">
                  <a:extLst>
                    <a:ext uri="{9D8B030D-6E8A-4147-A177-3AD203B41FA5}">
                      <a16:colId xmlns:a16="http://schemas.microsoft.com/office/drawing/2014/main" val="20000"/>
                    </a:ext>
                  </a:extLst>
                </a:gridCol>
                <a:gridCol w="72387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7" name="TextBox 16"/>
          <p:cNvSpPr txBox="1"/>
          <p:nvPr/>
        </p:nvSpPr>
        <p:spPr>
          <a:xfrm>
            <a:off x="1368419" y="4064739"/>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2</a:t>
            </a:r>
            <a:endParaRPr lang="en-SG" sz="1350" dirty="0">
              <a:solidFill>
                <a:prstClr val="black"/>
              </a:solidFill>
              <a:latin typeface="Arial" panose="020B0604020202020204" pitchFamily="34" charset="0"/>
            </a:endParaRPr>
          </a:p>
        </p:txBody>
      </p:sp>
      <p:sp>
        <p:nvSpPr>
          <p:cNvPr id="22" name="TextBox 21"/>
          <p:cNvSpPr txBox="1"/>
          <p:nvPr/>
        </p:nvSpPr>
        <p:spPr>
          <a:xfrm>
            <a:off x="5568792" y="3172333"/>
            <a:ext cx="2484277" cy="646331"/>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200" dirty="0">
                <a:solidFill>
                  <a:srgbClr val="FF0000"/>
                </a:solidFill>
                <a:latin typeface="Arial" panose="020B0604020202020204" pitchFamily="34" charset="0"/>
              </a:rPr>
              <a:t>Only Dimensions, not Measures</a:t>
            </a:r>
            <a:endParaRPr lang="en-SG" sz="1200" dirty="0">
              <a:solidFill>
                <a:srgbClr val="FF0000"/>
              </a:solidFill>
              <a:latin typeface="Arial" panose="020B0604020202020204" pitchFamily="34" charset="0"/>
            </a:endParaRPr>
          </a:p>
        </p:txBody>
      </p:sp>
      <p:sp>
        <p:nvSpPr>
          <p:cNvPr id="32" name="Left-Up Arrow 31"/>
          <p:cNvSpPr/>
          <p:nvPr/>
        </p:nvSpPr>
        <p:spPr>
          <a:xfrm rot="5400000">
            <a:off x="2835221" y="3417997"/>
            <a:ext cx="637871" cy="99948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Tree>
    <p:extLst>
      <p:ext uri="{BB962C8B-B14F-4D97-AF65-F5344CB8AC3E}">
        <p14:creationId xmlns:p14="http://schemas.microsoft.com/office/powerpoint/2010/main" val="1532107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390"/>
            <a:ext cx="7543800" cy="707560"/>
          </a:xfrm>
        </p:spPr>
        <p:txBody>
          <a:bodyPr/>
          <a:lstStyle/>
          <a:p>
            <a:r>
              <a:rPr lang="en-US" dirty="0">
                <a:solidFill>
                  <a:schemeClr val="bg1"/>
                </a:solidFill>
              </a:rPr>
              <a:t>Building Blocks &amp; Syntax – Data Source Manipulation using Calculated Fields</a:t>
            </a:r>
            <a:endParaRPr lang="en-SG" dirty="0"/>
          </a:p>
        </p:txBody>
      </p:sp>
      <p:sp>
        <p:nvSpPr>
          <p:cNvPr id="5" name="Rounded Rectangle 4"/>
          <p:cNvSpPr/>
          <p:nvPr/>
        </p:nvSpPr>
        <p:spPr>
          <a:xfrm>
            <a:off x="133164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Functions</a:t>
            </a:r>
            <a:endParaRPr lang="en-SG" sz="1350" dirty="0">
              <a:solidFill>
                <a:prstClr val="black"/>
              </a:solidFill>
              <a:latin typeface="Calibri"/>
            </a:endParaRPr>
          </a:p>
        </p:txBody>
      </p:sp>
      <p:sp>
        <p:nvSpPr>
          <p:cNvPr id="6" name="Rounded Rectangle 5"/>
          <p:cNvSpPr/>
          <p:nvPr/>
        </p:nvSpPr>
        <p:spPr>
          <a:xfrm>
            <a:off x="295182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Fields</a:t>
            </a:r>
            <a:endParaRPr lang="en-SG" sz="1350" dirty="0">
              <a:solidFill>
                <a:prstClr val="black"/>
              </a:solidFill>
              <a:latin typeface="Calibri"/>
            </a:endParaRPr>
          </a:p>
        </p:txBody>
      </p:sp>
      <p:sp>
        <p:nvSpPr>
          <p:cNvPr id="7" name="Rounded Rectangle 6"/>
          <p:cNvSpPr/>
          <p:nvPr/>
        </p:nvSpPr>
        <p:spPr>
          <a:xfrm>
            <a:off x="457200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Operators</a:t>
            </a:r>
            <a:endParaRPr lang="en-SG" sz="1350" dirty="0">
              <a:solidFill>
                <a:prstClr val="black"/>
              </a:solidFill>
              <a:latin typeface="Calibri"/>
            </a:endParaRPr>
          </a:p>
        </p:txBody>
      </p:sp>
      <p:sp>
        <p:nvSpPr>
          <p:cNvPr id="8" name="Rounded Rectangle 7"/>
          <p:cNvSpPr/>
          <p:nvPr/>
        </p:nvSpPr>
        <p:spPr>
          <a:xfrm>
            <a:off x="6196905" y="2338829"/>
            <a:ext cx="1561449"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Literal Expressions</a:t>
            </a:r>
            <a:endParaRPr lang="en-SG" sz="1350" dirty="0">
              <a:solidFill>
                <a:prstClr val="black"/>
              </a:solidFill>
              <a:latin typeface="Calibri"/>
            </a:endParaRPr>
          </a:p>
        </p:txBody>
      </p:sp>
      <p:graphicFrame>
        <p:nvGraphicFramePr>
          <p:cNvPr id="9" name="Table 8"/>
          <p:cNvGraphicFramePr>
            <a:graphicFrameLocks noGrp="1"/>
          </p:cNvGraphicFramePr>
          <p:nvPr/>
        </p:nvGraphicFramePr>
        <p:xfrm>
          <a:off x="1826224" y="875212"/>
          <a:ext cx="1785463" cy="1390650"/>
        </p:xfrm>
        <a:graphic>
          <a:graphicData uri="http://schemas.openxmlformats.org/drawingml/2006/table">
            <a:tbl>
              <a:tblPr firstRow="1" bandRow="1">
                <a:tableStyleId>{5C22544A-7EE6-4342-B048-85BDC9FD1C3A}</a:tableStyleId>
              </a:tblPr>
              <a:tblGrid>
                <a:gridCol w="444913">
                  <a:extLst>
                    <a:ext uri="{9D8B030D-6E8A-4147-A177-3AD203B41FA5}">
                      <a16:colId xmlns:a16="http://schemas.microsoft.com/office/drawing/2014/main" val="20000"/>
                    </a:ext>
                  </a:extLst>
                </a:gridCol>
                <a:gridCol w="735664">
                  <a:extLst>
                    <a:ext uri="{9D8B030D-6E8A-4147-A177-3AD203B41FA5}">
                      <a16:colId xmlns:a16="http://schemas.microsoft.com/office/drawing/2014/main" val="20001"/>
                    </a:ext>
                  </a:extLst>
                </a:gridCol>
                <a:gridCol w="604886">
                  <a:extLst>
                    <a:ext uri="{9D8B030D-6E8A-4147-A177-3AD203B41FA5}">
                      <a16:colId xmlns:a16="http://schemas.microsoft.com/office/drawing/2014/main" val="20002"/>
                    </a:ext>
                  </a:extLst>
                </a:gridCol>
              </a:tblGrid>
              <a:tr h="278130">
                <a:tc>
                  <a:txBody>
                    <a:bodyPr/>
                    <a:lstStyle/>
                    <a:p>
                      <a:pPr algn="ctr"/>
                      <a:r>
                        <a:rPr lang="en-US" sz="1000" dirty="0"/>
                        <a:t>Roll</a:t>
                      </a:r>
                      <a:endParaRPr lang="en-SG" sz="1000" dirty="0"/>
                    </a:p>
                  </a:txBody>
                  <a:tcPr marL="68580" marR="68580" marT="34290" marB="34290"/>
                </a:tc>
                <a:tc>
                  <a:txBody>
                    <a:bodyPr/>
                    <a:lstStyle/>
                    <a:p>
                      <a:pPr algn="ctr"/>
                      <a:r>
                        <a:rPr lang="en-US" sz="1000" dirty="0"/>
                        <a:t>Student</a:t>
                      </a:r>
                      <a:endParaRPr lang="en-SG" sz="1000" dirty="0"/>
                    </a:p>
                  </a:txBody>
                  <a:tcPr marL="68580" marR="68580" marT="34290" marB="34290"/>
                </a:tc>
                <a:tc>
                  <a:txBody>
                    <a:bodyPr/>
                    <a:lstStyle/>
                    <a:p>
                      <a:pPr algn="ctr"/>
                      <a:r>
                        <a:rPr lang="en-US" sz="1000" dirty="0"/>
                        <a:t>Grade</a:t>
                      </a:r>
                      <a:endParaRPr lang="en-SG" sz="1000" dirty="0"/>
                    </a:p>
                  </a:txBody>
                  <a:tcPr marL="68580" marR="68580" marT="34290" marB="34290"/>
                </a:tc>
                <a:extLst>
                  <a:ext uri="{0D108BD9-81ED-4DB2-BD59-A6C34878D82A}">
                    <a16:rowId xmlns:a16="http://schemas.microsoft.com/office/drawing/2014/main" val="10000"/>
                  </a:ext>
                </a:extLst>
              </a:tr>
              <a:tr h="278130">
                <a:tc>
                  <a:txBody>
                    <a:bodyPr/>
                    <a:lstStyle/>
                    <a:p>
                      <a:pPr algn="ctr"/>
                      <a:r>
                        <a:rPr lang="en-US" sz="1000" dirty="0"/>
                        <a:t>1</a:t>
                      </a:r>
                      <a:endParaRPr lang="en-SG" sz="1000" dirty="0"/>
                    </a:p>
                  </a:txBody>
                  <a:tcPr marL="68580" marR="68580" marT="34290" marB="34290"/>
                </a:tc>
                <a:tc>
                  <a:txBody>
                    <a:bodyPr/>
                    <a:lstStyle/>
                    <a:p>
                      <a:pPr algn="ctr"/>
                      <a:r>
                        <a:rPr lang="en-US" sz="1000" dirty="0"/>
                        <a:t>Ali</a:t>
                      </a:r>
                      <a:endParaRPr lang="en-SG" sz="1000" dirty="0"/>
                    </a:p>
                  </a:txBody>
                  <a:tcPr marL="68580" marR="68580" marT="34290" marB="34290"/>
                </a:tc>
                <a:tc>
                  <a:txBody>
                    <a:bodyPr/>
                    <a:lstStyle/>
                    <a:p>
                      <a:pPr algn="ctr"/>
                      <a:r>
                        <a:rPr lang="en-US" sz="1000" dirty="0"/>
                        <a:t>80</a:t>
                      </a:r>
                      <a:endParaRPr lang="en-SG" sz="1000" dirty="0"/>
                    </a:p>
                  </a:txBody>
                  <a:tcPr marL="68580" marR="68580" marT="34290" marB="34290"/>
                </a:tc>
                <a:extLst>
                  <a:ext uri="{0D108BD9-81ED-4DB2-BD59-A6C34878D82A}">
                    <a16:rowId xmlns:a16="http://schemas.microsoft.com/office/drawing/2014/main" val="10001"/>
                  </a:ext>
                </a:extLst>
              </a:tr>
              <a:tr h="278130">
                <a:tc>
                  <a:txBody>
                    <a:bodyPr/>
                    <a:lstStyle/>
                    <a:p>
                      <a:pPr algn="ctr"/>
                      <a:r>
                        <a:rPr lang="en-US" sz="1000" dirty="0"/>
                        <a:t>2</a:t>
                      </a:r>
                      <a:endParaRPr lang="en-SG" sz="1000" dirty="0"/>
                    </a:p>
                  </a:txBody>
                  <a:tcPr marL="68580" marR="68580" marT="34290" marB="34290"/>
                </a:tc>
                <a:tc>
                  <a:txBody>
                    <a:bodyPr/>
                    <a:lstStyle/>
                    <a:p>
                      <a:pPr algn="ctr"/>
                      <a:r>
                        <a:rPr lang="en-US" sz="1000" dirty="0"/>
                        <a:t>Benny</a:t>
                      </a:r>
                      <a:endParaRPr lang="en-SG" sz="1000" dirty="0"/>
                    </a:p>
                  </a:txBody>
                  <a:tcPr marL="68580" marR="68580" marT="34290" marB="34290"/>
                </a:tc>
                <a:tc>
                  <a:txBody>
                    <a:bodyPr/>
                    <a:lstStyle/>
                    <a:p>
                      <a:pPr algn="ctr"/>
                      <a:r>
                        <a:rPr lang="en-US" sz="1000" dirty="0"/>
                        <a:t>40</a:t>
                      </a:r>
                      <a:endParaRPr lang="en-SG" sz="1000" dirty="0"/>
                    </a:p>
                  </a:txBody>
                  <a:tcPr marL="68580" marR="68580" marT="34290" marB="34290"/>
                </a:tc>
                <a:extLst>
                  <a:ext uri="{0D108BD9-81ED-4DB2-BD59-A6C34878D82A}">
                    <a16:rowId xmlns:a16="http://schemas.microsoft.com/office/drawing/2014/main" val="10002"/>
                  </a:ext>
                </a:extLst>
              </a:tr>
              <a:tr h="278130">
                <a:tc>
                  <a:txBody>
                    <a:bodyPr/>
                    <a:lstStyle/>
                    <a:p>
                      <a:pPr algn="ctr"/>
                      <a:r>
                        <a:rPr lang="en-US" sz="1000" dirty="0"/>
                        <a:t>3</a:t>
                      </a:r>
                      <a:endParaRPr lang="en-SG" sz="1000" dirty="0"/>
                    </a:p>
                  </a:txBody>
                  <a:tcPr marL="68580" marR="68580" marT="34290" marB="34290"/>
                </a:tc>
                <a:tc>
                  <a:txBody>
                    <a:bodyPr/>
                    <a:lstStyle/>
                    <a:p>
                      <a:pPr algn="ctr"/>
                      <a:r>
                        <a:rPr lang="en-US" sz="1000" dirty="0"/>
                        <a:t>Carrie</a:t>
                      </a:r>
                      <a:endParaRPr lang="en-SG" sz="1000" dirty="0"/>
                    </a:p>
                  </a:txBody>
                  <a:tcPr marL="68580" marR="68580" marT="34290" marB="34290"/>
                </a:tc>
                <a:tc>
                  <a:txBody>
                    <a:bodyPr/>
                    <a:lstStyle/>
                    <a:p>
                      <a:pPr algn="ctr"/>
                      <a:r>
                        <a:rPr lang="en-US" sz="1000" dirty="0"/>
                        <a:t>60</a:t>
                      </a:r>
                      <a:endParaRPr lang="en-SG" sz="1000" dirty="0"/>
                    </a:p>
                  </a:txBody>
                  <a:tcPr marL="68580" marR="68580" marT="34290" marB="34290"/>
                </a:tc>
                <a:extLst>
                  <a:ext uri="{0D108BD9-81ED-4DB2-BD59-A6C34878D82A}">
                    <a16:rowId xmlns:a16="http://schemas.microsoft.com/office/drawing/2014/main" val="10003"/>
                  </a:ext>
                </a:extLst>
              </a:tr>
              <a:tr h="278130">
                <a:tc>
                  <a:txBody>
                    <a:bodyPr/>
                    <a:lstStyle/>
                    <a:p>
                      <a:pPr algn="ctr"/>
                      <a:r>
                        <a:rPr lang="en-US" sz="1000" dirty="0"/>
                        <a:t>4</a:t>
                      </a:r>
                      <a:endParaRPr lang="en-SG" sz="1000" dirty="0"/>
                    </a:p>
                  </a:txBody>
                  <a:tcPr marL="68580" marR="68580" marT="34290" marB="34290"/>
                </a:tc>
                <a:tc>
                  <a:txBody>
                    <a:bodyPr/>
                    <a:lstStyle/>
                    <a:p>
                      <a:pPr algn="ctr"/>
                      <a:r>
                        <a:rPr lang="en-US" sz="1000" dirty="0"/>
                        <a:t>Daffy</a:t>
                      </a:r>
                      <a:endParaRPr lang="en-SG" sz="1000" dirty="0"/>
                    </a:p>
                  </a:txBody>
                  <a:tcPr marL="68580" marR="68580" marT="34290" marB="34290"/>
                </a:tc>
                <a:tc>
                  <a:txBody>
                    <a:bodyPr/>
                    <a:lstStyle/>
                    <a:p>
                      <a:pPr algn="ctr"/>
                      <a:r>
                        <a:rPr lang="en-US" sz="1000" dirty="0"/>
                        <a:t>50</a:t>
                      </a:r>
                      <a:endParaRPr lang="en-SG" sz="1000" dirty="0"/>
                    </a:p>
                  </a:txBody>
                  <a:tcPr marL="68580" marR="68580" marT="34290" marB="34290"/>
                </a:tc>
                <a:extLst>
                  <a:ext uri="{0D108BD9-81ED-4DB2-BD59-A6C34878D82A}">
                    <a16:rowId xmlns:a16="http://schemas.microsoft.com/office/drawing/2014/main" val="10004"/>
                  </a:ext>
                </a:extLst>
              </a:tr>
            </a:tbl>
          </a:graphicData>
        </a:graphic>
      </p:graphicFrame>
      <p:sp>
        <p:nvSpPr>
          <p:cNvPr id="10" name="TextBox 9"/>
          <p:cNvSpPr txBox="1"/>
          <p:nvPr/>
        </p:nvSpPr>
        <p:spPr>
          <a:xfrm>
            <a:off x="4259988" y="1091236"/>
            <a:ext cx="1487908" cy="923330"/>
          </a:xfrm>
          <a:prstGeom prst="rect">
            <a:avLst/>
          </a:prstGeom>
          <a:noFill/>
          <a:ln>
            <a:solidFill>
              <a:schemeClr val="tx1"/>
            </a:solidFill>
          </a:ln>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IF [GRADE] &gt; 50</a:t>
            </a:r>
            <a:br>
              <a:rPr lang="en-US" sz="1350" dirty="0">
                <a:solidFill>
                  <a:prstClr val="black"/>
                </a:solidFill>
                <a:latin typeface="Arial" panose="020B0604020202020204" pitchFamily="34" charset="0"/>
                <a:ea typeface="ヒラギノ角ゴ Pro W3"/>
              </a:rPr>
            </a:br>
            <a:r>
              <a:rPr lang="en-US" sz="1350" dirty="0">
                <a:solidFill>
                  <a:prstClr val="black"/>
                </a:solidFill>
                <a:latin typeface="Arial" panose="020B0604020202020204" pitchFamily="34" charset="0"/>
                <a:ea typeface="ヒラギノ角ゴ Pro W3"/>
              </a:rPr>
              <a:t>THEN “PASS“</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ELSE “FAIL“</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END</a:t>
            </a:r>
            <a:endParaRPr lang="en-SG" sz="1350" dirty="0">
              <a:solidFill>
                <a:prstClr val="black"/>
              </a:solidFill>
              <a:latin typeface="Arial" panose="020B0604020202020204" pitchFamily="34" charset="0"/>
              <a:ea typeface="ヒラギノ角ゴ Pro W3"/>
            </a:endParaRPr>
          </a:p>
        </p:txBody>
      </p:sp>
      <p:sp>
        <p:nvSpPr>
          <p:cNvPr id="11" name="Right Arrow 10"/>
          <p:cNvSpPr/>
          <p:nvPr/>
        </p:nvSpPr>
        <p:spPr>
          <a:xfrm>
            <a:off x="3662428"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3" name="TextBox 12"/>
          <p:cNvSpPr txBox="1"/>
          <p:nvPr/>
        </p:nvSpPr>
        <p:spPr>
          <a:xfrm>
            <a:off x="3096900" y="2950730"/>
            <a:ext cx="896399"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[GRADE]</a:t>
            </a:r>
            <a:endParaRPr lang="en-SG" sz="1350" dirty="0">
              <a:solidFill>
                <a:prstClr val="black"/>
              </a:solidFill>
              <a:latin typeface="Arial" panose="020B0604020202020204" pitchFamily="34" charset="0"/>
              <a:ea typeface="ヒラギノ角ゴ Pro W3"/>
            </a:endParaRPr>
          </a:p>
        </p:txBody>
      </p:sp>
      <p:sp>
        <p:nvSpPr>
          <p:cNvPr id="14" name="TextBox 13"/>
          <p:cNvSpPr txBox="1"/>
          <p:nvPr/>
        </p:nvSpPr>
        <p:spPr>
          <a:xfrm>
            <a:off x="4906394" y="2950730"/>
            <a:ext cx="28565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&gt;</a:t>
            </a:r>
            <a:endParaRPr lang="en-SG" sz="1350" dirty="0">
              <a:solidFill>
                <a:prstClr val="black"/>
              </a:solidFill>
              <a:latin typeface="Arial" panose="020B0604020202020204" pitchFamily="34" charset="0"/>
              <a:ea typeface="ヒラギノ角ゴ Pro W3"/>
            </a:endParaRPr>
          </a:p>
        </p:txBody>
      </p:sp>
      <p:sp>
        <p:nvSpPr>
          <p:cNvPr id="15" name="TextBox 14"/>
          <p:cNvSpPr txBox="1"/>
          <p:nvPr/>
        </p:nvSpPr>
        <p:spPr>
          <a:xfrm>
            <a:off x="6857886" y="2950730"/>
            <a:ext cx="7489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“PASS”</a:t>
            </a:r>
            <a:endParaRPr lang="en-SG" sz="1350" dirty="0">
              <a:solidFill>
                <a:prstClr val="black"/>
              </a:solidFill>
              <a:latin typeface="Arial" panose="020B0604020202020204" pitchFamily="34" charset="0"/>
              <a:ea typeface="ヒラギノ角ゴ Pro W3"/>
            </a:endParaRPr>
          </a:p>
        </p:txBody>
      </p:sp>
      <p:sp>
        <p:nvSpPr>
          <p:cNvPr id="16" name="Right Arrow 15"/>
          <p:cNvSpPr/>
          <p:nvPr/>
        </p:nvSpPr>
        <p:spPr>
          <a:xfrm>
            <a:off x="5755735"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7" name="Table 16"/>
          <p:cNvGraphicFramePr>
            <a:graphicFrameLocks noGrp="1"/>
          </p:cNvGraphicFramePr>
          <p:nvPr/>
        </p:nvGraphicFramePr>
        <p:xfrm>
          <a:off x="6354198" y="908066"/>
          <a:ext cx="915734" cy="1390650"/>
        </p:xfrm>
        <a:graphic>
          <a:graphicData uri="http://schemas.openxmlformats.org/drawingml/2006/table">
            <a:tbl>
              <a:tblPr firstRow="1" bandRow="1">
                <a:tableStyleId>{10A1B5D5-9B99-4C35-A422-299274C87663}</a:tableStyleId>
              </a:tblPr>
              <a:tblGrid>
                <a:gridCol w="915734">
                  <a:extLst>
                    <a:ext uri="{9D8B030D-6E8A-4147-A177-3AD203B41FA5}">
                      <a16:colId xmlns:a16="http://schemas.microsoft.com/office/drawing/2014/main" val="20000"/>
                    </a:ext>
                  </a:extLst>
                </a:gridCol>
              </a:tblGrid>
              <a:tr h="278130">
                <a:tc>
                  <a:txBody>
                    <a:bodyPr/>
                    <a:lstStyle/>
                    <a:p>
                      <a:pPr algn="ctr"/>
                      <a:r>
                        <a:rPr lang="en-US" sz="1000" dirty="0">
                          <a:solidFill>
                            <a:sysClr val="windowText" lastClr="000000"/>
                          </a:solidFill>
                        </a:rPr>
                        <a:t>Calculated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PAS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PASS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8" name="Rounded Rectangle 17"/>
          <p:cNvSpPr/>
          <p:nvPr/>
        </p:nvSpPr>
        <p:spPr>
          <a:xfrm>
            <a:off x="1331640" y="2970906"/>
            <a:ext cx="108012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Number</a:t>
            </a:r>
            <a:br>
              <a:rPr lang="en-US" sz="1350" dirty="0">
                <a:solidFill>
                  <a:prstClr val="black"/>
                </a:solidFill>
                <a:latin typeface="Calibri"/>
              </a:rPr>
            </a:br>
            <a:r>
              <a:rPr lang="en-US" sz="1350" dirty="0">
                <a:solidFill>
                  <a:prstClr val="black"/>
                </a:solidFill>
                <a:latin typeface="Calibri"/>
              </a:rPr>
              <a:t>ABS(-3) = 3</a:t>
            </a:r>
            <a:endParaRPr lang="en-SG" sz="1350" dirty="0">
              <a:solidFill>
                <a:prstClr val="black"/>
              </a:solidFill>
              <a:latin typeface="Calibri"/>
            </a:endParaRPr>
          </a:p>
        </p:txBody>
      </p:sp>
      <p:sp>
        <p:nvSpPr>
          <p:cNvPr id="19" name="Rounded Rectangle 18"/>
          <p:cNvSpPr/>
          <p:nvPr/>
        </p:nvSpPr>
        <p:spPr>
          <a:xfrm>
            <a:off x="1331640" y="3491219"/>
            <a:ext cx="1188132"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Strings</a:t>
            </a:r>
            <a:br>
              <a:rPr lang="en-US" sz="1350" dirty="0">
                <a:solidFill>
                  <a:prstClr val="black"/>
                </a:solidFill>
                <a:latin typeface="Calibri"/>
              </a:rPr>
            </a:br>
            <a:r>
              <a:rPr lang="en-US" sz="1350" dirty="0">
                <a:solidFill>
                  <a:prstClr val="black"/>
                </a:solidFill>
                <a:latin typeface="Calibri"/>
              </a:rPr>
              <a:t>Len(“Ali”) = 3</a:t>
            </a:r>
            <a:endParaRPr lang="en-SG" sz="1350" dirty="0">
              <a:solidFill>
                <a:prstClr val="black"/>
              </a:solidFill>
              <a:latin typeface="Calibri"/>
            </a:endParaRPr>
          </a:p>
        </p:txBody>
      </p:sp>
      <p:sp>
        <p:nvSpPr>
          <p:cNvPr id="20" name="Rounded Rectangle 19"/>
          <p:cNvSpPr/>
          <p:nvPr/>
        </p:nvSpPr>
        <p:spPr>
          <a:xfrm>
            <a:off x="1135117" y="4024363"/>
            <a:ext cx="1546673"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Type Conversion</a:t>
            </a:r>
            <a:br>
              <a:rPr lang="en-US" sz="1350" dirty="0">
                <a:solidFill>
                  <a:prstClr val="black"/>
                </a:solidFill>
                <a:latin typeface="Calibri"/>
              </a:rPr>
            </a:br>
            <a:r>
              <a:rPr lang="en-US" sz="1350" dirty="0">
                <a:solidFill>
                  <a:prstClr val="black"/>
                </a:solidFill>
                <a:latin typeface="Calibri"/>
              </a:rPr>
              <a:t>INT(50.1) = 50</a:t>
            </a:r>
            <a:endParaRPr lang="en-SG" sz="1350" dirty="0">
              <a:solidFill>
                <a:prstClr val="black"/>
              </a:solidFill>
              <a:latin typeface="Calibri"/>
            </a:endParaRPr>
          </a:p>
        </p:txBody>
      </p:sp>
      <p:sp>
        <p:nvSpPr>
          <p:cNvPr id="21" name="Rounded Rectangle 20"/>
          <p:cNvSpPr/>
          <p:nvPr/>
        </p:nvSpPr>
        <p:spPr>
          <a:xfrm>
            <a:off x="1106196" y="4557507"/>
            <a:ext cx="162018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Logical</a:t>
            </a:r>
            <a:br>
              <a:rPr lang="en-US" sz="1350" u="sng" dirty="0">
                <a:solidFill>
                  <a:prstClr val="black"/>
                </a:solidFill>
                <a:latin typeface="Calibri"/>
              </a:rPr>
            </a:br>
            <a:r>
              <a:rPr lang="en-US" sz="1350" dirty="0">
                <a:solidFill>
                  <a:prstClr val="black"/>
                </a:solidFill>
                <a:latin typeface="Calibri"/>
              </a:rPr>
              <a:t>IF [Ali] THEN “Pass”</a:t>
            </a:r>
            <a:endParaRPr lang="en-SG" sz="1350" dirty="0">
              <a:solidFill>
                <a:prstClr val="black"/>
              </a:solidFill>
              <a:latin typeface="Calibri"/>
            </a:endParaRPr>
          </a:p>
        </p:txBody>
      </p:sp>
      <p:sp>
        <p:nvSpPr>
          <p:cNvPr id="22" name="Rectangle 21"/>
          <p:cNvSpPr/>
          <p:nvPr/>
        </p:nvSpPr>
        <p:spPr>
          <a:xfrm>
            <a:off x="2928026" y="4675361"/>
            <a:ext cx="3884039" cy="230832"/>
          </a:xfrm>
          <a:prstGeom prst="rect">
            <a:avLst/>
          </a:prstGeom>
        </p:spPr>
        <p:txBody>
          <a:bodyPr wrap="square">
            <a:spAutoFit/>
          </a:bodyPr>
          <a:lstStyle/>
          <a:p>
            <a:pPr defTabSz="342900" eaLnBrk="0" fontAlgn="base" hangingPunct="0">
              <a:spcBef>
                <a:spcPct val="0"/>
              </a:spcBef>
              <a:spcAft>
                <a:spcPct val="0"/>
              </a:spcAft>
            </a:pPr>
            <a:r>
              <a:rPr lang="en-SG" sz="9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597421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Power BI Demo</a:t>
            </a:r>
          </a:p>
        </p:txBody>
      </p:sp>
      <p:pic>
        <p:nvPicPr>
          <p:cNvPr id="5" name="Picture 4">
            <a:extLst>
              <a:ext uri="{FF2B5EF4-FFF2-40B4-BE49-F238E27FC236}">
                <a16:creationId xmlns:a16="http://schemas.microsoft.com/office/drawing/2014/main" id="{FC09B9EC-262B-4F8F-9B97-2A8B09BCE434}"/>
              </a:ext>
            </a:extLst>
          </p:cNvPr>
          <p:cNvPicPr>
            <a:picLocks noChangeAspect="1"/>
          </p:cNvPicPr>
          <p:nvPr/>
        </p:nvPicPr>
        <p:blipFill>
          <a:blip r:embed="rId4"/>
          <a:stretch>
            <a:fillRect/>
          </a:stretch>
        </p:blipFill>
        <p:spPr>
          <a:xfrm>
            <a:off x="993227" y="831279"/>
            <a:ext cx="6976241" cy="3861005"/>
          </a:xfrm>
          <a:prstGeom prst="rect">
            <a:avLst/>
          </a:prstGeom>
        </p:spPr>
      </p:pic>
    </p:spTree>
    <p:custDataLst>
      <p:tags r:id="rId1"/>
    </p:custDataLst>
    <p:extLst>
      <p:ext uri="{BB962C8B-B14F-4D97-AF65-F5344CB8AC3E}">
        <p14:creationId xmlns:p14="http://schemas.microsoft.com/office/powerpoint/2010/main" val="390664224"/>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6266</TotalTime>
  <Words>3250</Words>
  <Application>Microsoft Office PowerPoint</Application>
  <PresentationFormat>On-screen Show (16:9)</PresentationFormat>
  <Paragraphs>662</Paragraphs>
  <Slides>51</Slides>
  <Notes>22</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51</vt:i4>
      </vt:variant>
    </vt:vector>
  </HeadingPairs>
  <TitlesOfParts>
    <vt:vector size="66"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2_Office Theme</vt:lpstr>
      <vt:lpstr>4_Office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 vs Join</vt:lpstr>
      <vt:lpstr>Join Types</vt:lpstr>
      <vt:lpstr>Pivot Data – Data Source Grouping</vt:lpstr>
      <vt:lpstr>Relationships &amp; Data Blending</vt:lpstr>
      <vt:lpstr>Building Blocks &amp; Syntax – Data Source Manipulation using Calculated Fields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270</cp:revision>
  <dcterms:created xsi:type="dcterms:W3CDTF">2010-04-12T23:12:02Z</dcterms:created>
  <dcterms:modified xsi:type="dcterms:W3CDTF">2022-01-10T03:38:19Z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